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C53"/>
    <a:srgbClr val="FFE8B2"/>
    <a:srgbClr val="0F2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253F5-3326-4A2F-5EBD-A64E229DCA50}" v="58" dt="2025-05-08T02:17:51.619"/>
    <p1510:client id="{68695586-7D98-EEB8-14B0-558F2BF8715C}" v="404" dt="2025-05-08T02:09:25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Tidwell" userId="89509c3097f3cb01" providerId="LiveId" clId="{AEBCC781-97FB-4E66-B233-E728088498C3}"/>
    <pc:docChg chg="modSld sldOrd">
      <pc:chgData name="Kyle Tidwell" userId="89509c3097f3cb01" providerId="LiveId" clId="{AEBCC781-97FB-4E66-B233-E728088498C3}" dt="2025-05-08T18:54:42.547" v="1"/>
      <pc:docMkLst>
        <pc:docMk/>
      </pc:docMkLst>
      <pc:sldChg chg="ord">
        <pc:chgData name="Kyle Tidwell" userId="89509c3097f3cb01" providerId="LiveId" clId="{AEBCC781-97FB-4E66-B233-E728088498C3}" dt="2025-05-08T18:54:42.547" v="1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94978-AA63-4944-8341-1B99DAC18095}" type="datetimeFigureOut"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FC3F6-3B4E-4085-A92A-2200A33B21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6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25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spinehealth.org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yortho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thesun.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orbes.com" TargetMode="External"/><Relationship Id="rId5" Type="http://schemas.openxmlformats.org/officeDocument/2006/relationships/hyperlink" Target="http://bmjgroup.com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abc.net.au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inehealth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56528" y="1392674"/>
            <a:ext cx="101875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1"/>
          <p:cNvSpPr/>
          <p:nvPr/>
        </p:nvSpPr>
        <p:spPr>
          <a:xfrm>
            <a:off x="793790" y="26974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400544"/>
            <a:ext cx="1342448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700"/>
              </a:lnSpc>
            </a:pPr>
            <a:r>
              <a:rPr lang="en-US" sz="6150" b="1" dirty="0">
                <a:solidFill>
                  <a:srgbClr val="BDE6F7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Bridging the Gap: </a:t>
            </a:r>
            <a:r>
              <a:rPr lang="en-US" sz="6150" b="1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
The Power of Patient Advocacy</a:t>
            </a:r>
            <a:endParaRPr lang="en-US" sz="6150">
              <a:latin typeface="Calibri"/>
              <a:ea typeface="Calibri"/>
              <a:cs typeface="Calibri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69714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
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667809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FEE93-6F67-9204-59D0-370EC8B29BF4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rgbClr val="0F25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AD19EDD-7F1A-25AF-5898-53983B7E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37" y="1474629"/>
            <a:ext cx="2586855" cy="116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4147"/>
            <a:ext cx="9690854" cy="68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Context of Digital Reach For Comparison</a:t>
            </a:r>
            <a:endParaRPr lang="en-US" sz="40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875711"/>
            <a:ext cx="2381607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Benchmark Estimates: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793790" y="2332077"/>
            <a:ext cx="449187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 national, single-disease healthcare non-profits: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2828211"/>
            <a:ext cx="4491871" cy="1994297"/>
          </a:xfrm>
          <a:prstGeom prst="roundRect">
            <a:avLst>
              <a:gd name="adj" fmla="val 7166"/>
            </a:avLst>
          </a:prstGeom>
          <a:solidFill>
            <a:srgbClr val="FFE7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52500" y="2986921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Monthly Page Views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952500" y="3393638"/>
            <a:ext cx="4174450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50,000 to 500,000</a:t>
            </a:r>
            <a:r>
              <a:rPr lang="en-US" sz="155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is typical.
Top-tier organizations may exceed </a:t>
            </a:r>
            <a:r>
              <a:rPr lang="en-US" sz="1550" b="1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 million</a:t>
            </a:r>
            <a:r>
              <a:rPr lang="en-US" sz="155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monthly views, especially during awareness campaigns or fundraising seasons.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93790" y="4981218"/>
            <a:ext cx="4491871" cy="1041678"/>
          </a:xfrm>
          <a:prstGeom prst="roundRect">
            <a:avLst>
              <a:gd name="adj" fmla="val 13718"/>
            </a:avLst>
          </a:prstGeom>
          <a:solidFill>
            <a:srgbClr val="C9E1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52500" y="5139928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Annual Page Views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952500" y="5546646"/>
            <a:ext cx="41744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600,000 to 6 million</a:t>
            </a:r>
            <a:r>
              <a:rPr lang="en-US" sz="155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annually is a common range.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793790" y="6181606"/>
            <a:ext cx="4491871" cy="1041678"/>
          </a:xfrm>
          <a:prstGeom prst="roundRect">
            <a:avLst>
              <a:gd name="adj" fmla="val 13718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52500" y="6340316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02542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NSHF Page Views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952500" y="6747034"/>
            <a:ext cx="41744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NSHF reached </a:t>
            </a:r>
            <a:r>
              <a:rPr lang="en-US" sz="1550" b="1" dirty="0">
                <a:solidFill>
                  <a:srgbClr val="102542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775,000</a:t>
            </a:r>
            <a:r>
              <a:rPr lang="en-US" sz="15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in the last year.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5680472" y="1875711"/>
            <a:ext cx="3512820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85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Factors That Influence </a:t>
            </a:r>
            <a:br>
              <a:rPr lang="en-US" sz="185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</a:br>
            <a:r>
              <a:rPr lang="en-US" sz="185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Page Views:</a:t>
            </a:r>
            <a:endParaRPr lang="en-US" sz="1850">
              <a:latin typeface="Calibri"/>
              <a:ea typeface="Calibri"/>
              <a:cs typeface="Calibri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680472" y="2629733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1. Disease Prevalence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5680472" y="3036451"/>
            <a:ext cx="351282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More common diseases (e.g., diabetes, breast cancer) attract more attention and web traffic.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680472" y="3703320"/>
            <a:ext cx="2040017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2. Content Depth &amp; SEO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5680472" y="4110038"/>
            <a:ext cx="351282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Educational resources, patient stories, and advocacy news improve visibility.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5680472" y="4776907"/>
            <a:ext cx="224623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3. Fundraising Campaigns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5680472" y="5183624"/>
            <a:ext cx="351282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Traffic spikes during events like awareness months or donation drives.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5680472" y="5850493"/>
            <a:ext cx="20633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4. Partnerships &amp; Media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5680472" y="6257211"/>
            <a:ext cx="351282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Collaborations with influencers, media outlets, or pharma can drive large temporary surges.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9588103" y="1895594"/>
            <a:ext cx="4263509" cy="4964192"/>
          </a:xfrm>
          <a:prstGeom prst="roundRect">
            <a:avLst>
              <a:gd name="adj" fmla="val 33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9595723" y="1903214"/>
            <a:ext cx="4248269" cy="7138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9754552" y="2006084"/>
            <a:ext cx="23432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Organization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12422862" y="2006084"/>
            <a:ext cx="126242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250" b="1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Est. Monthly </a:t>
            </a:r>
            <a:br>
              <a:rPr lang="en-US" sz="1250" b="1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</a:br>
            <a:r>
              <a:rPr lang="en-US" sz="1250" b="1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Page Views</a:t>
            </a:r>
            <a:endParaRPr lang="en-US" sz="1250" dirty="0">
              <a:latin typeface="Source Sans Pro"/>
              <a:ea typeface="Source Sans Pro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9595723" y="2617113"/>
            <a:ext cx="4248269" cy="7138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9754552" y="2719983"/>
            <a:ext cx="234326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American Heart Association (AHA)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12422862" y="2719983"/>
            <a:ext cx="126242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~845,000</a:t>
            </a:r>
            <a:endParaRPr lang="en-US" sz="1250" dirty="0"/>
          </a:p>
        </p:txBody>
      </p:sp>
      <p:sp>
        <p:nvSpPr>
          <p:cNvPr id="30" name="Shape 28"/>
          <p:cNvSpPr/>
          <p:nvPr/>
        </p:nvSpPr>
        <p:spPr>
          <a:xfrm>
            <a:off x="9595723" y="3331012"/>
            <a:ext cx="4248269" cy="7138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9754552" y="3433882"/>
            <a:ext cx="234326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American Academy of Orthopaedic Surgeons (AAOS)</a:t>
            </a:r>
            <a:endParaRPr lang="en-US" sz="1250" dirty="0"/>
          </a:p>
        </p:txBody>
      </p:sp>
      <p:sp>
        <p:nvSpPr>
          <p:cNvPr id="32" name="Text 30"/>
          <p:cNvSpPr/>
          <p:nvPr/>
        </p:nvSpPr>
        <p:spPr>
          <a:xfrm>
            <a:off x="12422862" y="3433882"/>
            <a:ext cx="126242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~820,000</a:t>
            </a:r>
            <a:endParaRPr lang="en-US" sz="1250" dirty="0"/>
          </a:p>
        </p:txBody>
      </p:sp>
      <p:sp>
        <p:nvSpPr>
          <p:cNvPr id="33" name="Shape 31"/>
          <p:cNvSpPr/>
          <p:nvPr/>
        </p:nvSpPr>
        <p:spPr>
          <a:xfrm>
            <a:off x="9595723" y="4044910"/>
            <a:ext cx="4248269" cy="4598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9754552" y="4147780"/>
            <a:ext cx="23432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American Diabetes Association</a:t>
            </a:r>
            <a:endParaRPr lang="en-US" sz="1250" dirty="0"/>
          </a:p>
        </p:txBody>
      </p:sp>
      <p:sp>
        <p:nvSpPr>
          <p:cNvPr id="35" name="Text 33"/>
          <p:cNvSpPr/>
          <p:nvPr/>
        </p:nvSpPr>
        <p:spPr>
          <a:xfrm>
            <a:off x="12422862" y="4147780"/>
            <a:ext cx="126242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1M+</a:t>
            </a:r>
            <a:endParaRPr lang="en-US" sz="1250" dirty="0"/>
          </a:p>
        </p:txBody>
      </p:sp>
      <p:sp>
        <p:nvSpPr>
          <p:cNvPr id="36" name="Shape 34"/>
          <p:cNvSpPr/>
          <p:nvPr/>
        </p:nvSpPr>
        <p:spPr>
          <a:xfrm>
            <a:off x="9595723" y="4504730"/>
            <a:ext cx="4248269" cy="4598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9754552" y="4607600"/>
            <a:ext cx="23432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Cystic Fibrosis Foundation</a:t>
            </a:r>
            <a:endParaRPr lang="en-US" sz="1250" dirty="0"/>
          </a:p>
        </p:txBody>
      </p:sp>
      <p:sp>
        <p:nvSpPr>
          <p:cNvPr id="38" name="Text 36"/>
          <p:cNvSpPr/>
          <p:nvPr/>
        </p:nvSpPr>
        <p:spPr>
          <a:xfrm>
            <a:off x="12422862" y="4607600"/>
            <a:ext cx="126242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100K–300K</a:t>
            </a:r>
            <a:endParaRPr lang="en-US" sz="1250" dirty="0"/>
          </a:p>
        </p:txBody>
      </p:sp>
      <p:sp>
        <p:nvSpPr>
          <p:cNvPr id="39" name="Shape 37"/>
          <p:cNvSpPr/>
          <p:nvPr/>
        </p:nvSpPr>
        <p:spPr>
          <a:xfrm>
            <a:off x="9595723" y="4964549"/>
            <a:ext cx="4248269" cy="4598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9754552" y="5067419"/>
            <a:ext cx="23432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Lupus Foundation of America</a:t>
            </a:r>
            <a:endParaRPr lang="en-US" sz="1250" dirty="0"/>
          </a:p>
        </p:txBody>
      </p:sp>
      <p:sp>
        <p:nvSpPr>
          <p:cNvPr id="41" name="Text 39"/>
          <p:cNvSpPr/>
          <p:nvPr/>
        </p:nvSpPr>
        <p:spPr>
          <a:xfrm>
            <a:off x="12422862" y="5067419"/>
            <a:ext cx="126242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50K–150K</a:t>
            </a:r>
            <a:endParaRPr lang="en-US" sz="1250" dirty="0"/>
          </a:p>
        </p:txBody>
      </p:sp>
      <p:sp>
        <p:nvSpPr>
          <p:cNvPr id="42" name="Shape 40"/>
          <p:cNvSpPr/>
          <p:nvPr/>
        </p:nvSpPr>
        <p:spPr>
          <a:xfrm>
            <a:off x="9595723" y="5424368"/>
            <a:ext cx="4248269" cy="7138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9754552" y="5527238"/>
            <a:ext cx="234326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National Multiple Sclerosis Society</a:t>
            </a:r>
            <a:endParaRPr lang="en-US" sz="1250" dirty="0"/>
          </a:p>
        </p:txBody>
      </p:sp>
      <p:sp>
        <p:nvSpPr>
          <p:cNvPr id="44" name="Text 42"/>
          <p:cNvSpPr/>
          <p:nvPr/>
        </p:nvSpPr>
        <p:spPr>
          <a:xfrm>
            <a:off x="12422862" y="5527238"/>
            <a:ext cx="126242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200K–400K</a:t>
            </a:r>
            <a:endParaRPr lang="en-US" sz="1250" dirty="0"/>
          </a:p>
        </p:txBody>
      </p:sp>
      <p:sp>
        <p:nvSpPr>
          <p:cNvPr id="45" name="Shape 43"/>
          <p:cNvSpPr/>
          <p:nvPr/>
        </p:nvSpPr>
        <p:spPr>
          <a:xfrm>
            <a:off x="9595723" y="6138267"/>
            <a:ext cx="4248269" cy="7138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Text 44"/>
          <p:cNvSpPr/>
          <p:nvPr/>
        </p:nvSpPr>
        <p:spPr>
          <a:xfrm>
            <a:off x="9754552" y="6241137"/>
            <a:ext cx="234326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National Spine Health Foundation</a:t>
            </a:r>
            <a:endParaRPr lang="en-US" sz="1250" dirty="0"/>
          </a:p>
        </p:txBody>
      </p:sp>
      <p:sp>
        <p:nvSpPr>
          <p:cNvPr id="47" name="Text 45"/>
          <p:cNvSpPr/>
          <p:nvPr/>
        </p:nvSpPr>
        <p:spPr>
          <a:xfrm>
            <a:off x="12422862" y="6241137"/>
            <a:ext cx="126242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~65k</a:t>
            </a:r>
            <a:endParaRPr lang="en-US" sz="1250" dirty="0"/>
          </a:p>
        </p:txBody>
      </p:sp>
      <p:sp>
        <p:nvSpPr>
          <p:cNvPr id="48" name="Text 46"/>
          <p:cNvSpPr/>
          <p:nvPr/>
        </p:nvSpPr>
        <p:spPr>
          <a:xfrm>
            <a:off x="9588103" y="7038380"/>
            <a:ext cx="426350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289E79A9-9836-FD72-A7E9-AE0BD3CBD5E5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185" y="722471"/>
            <a:ext cx="4790123" cy="5751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Why Should We Bother?</a:t>
            </a:r>
            <a:endParaRPr lang="en-US" sz="40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8185" y="1564362"/>
            <a:ext cx="1319403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Informed patients have better outcomes, but where do they get their information?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4" name="Text 2"/>
          <p:cNvSpPr/>
          <p:nvPr/>
        </p:nvSpPr>
        <p:spPr>
          <a:xfrm>
            <a:off x="718185" y="2114431"/>
            <a:ext cx="3666887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Resources for Spine Patients:</a:t>
            </a:r>
            <a:r>
              <a:rPr lang="en-US" sz="155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 </a:t>
            </a:r>
            <a:r>
              <a:rPr lang="en-US" sz="1550" b="1" u="sng" dirty="0">
                <a:solidFill>
                  <a:srgbClr val="0540AD"/>
                </a:solidFill>
                <a:latin typeface="Source Sans Pro Bold"/>
                <a:ea typeface="Source Sans Pro Bold"/>
                <a:cs typeface="Source Sans Pro Bold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spinehealth.org</a:t>
            </a:r>
            <a:endParaRPr lang="en-US" sz="1550" dirty="0">
              <a:latin typeface="Source Sans Pro Bold"/>
              <a:ea typeface="Source Sans Pro Bold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3" y="2753691"/>
            <a:ext cx="3877902" cy="40015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18185" y="6688812"/>
            <a:ext cx="3666887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4815363" y="2114431"/>
            <a:ext cx="3592711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Informed Patients Have Better Outcomes</a:t>
            </a:r>
            <a:endParaRPr lang="en-US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815363" y="2557011"/>
            <a:ext cx="9201745" cy="4842510"/>
          </a:xfrm>
          <a:prstGeom prst="roundRect">
            <a:avLst>
              <a:gd name="adj" fmla="val 247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4822983" y="2564631"/>
            <a:ext cx="9186505" cy="44196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956571" y="2652261"/>
            <a:ext cx="648057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878948" y="2652261"/>
            <a:ext cx="1897261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Outcome Area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8050529" y="2652261"/>
            <a:ext cx="2555081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Impact of Informed Patients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10879930" y="2652261"/>
            <a:ext cx="2996208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Key Study / Source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4822983" y="3006591"/>
            <a:ext cx="9186505" cy="89535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571" y="3094221"/>
            <a:ext cx="341948" cy="45589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878948" y="3094221"/>
            <a:ext cx="1897261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Treatment Adherence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8050529" y="3094221"/>
            <a:ext cx="2555081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Increased adherence to medications and care plans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10879930" y="309422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Horne et al., BMJ, 2005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10879930" y="3387591"/>
            <a:ext cx="2996208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Patients with better understanding had higher adherence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4822983" y="3901941"/>
            <a:ext cx="9186505" cy="70866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571" y="3989571"/>
            <a:ext cx="433149" cy="34647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5878948" y="3989571"/>
            <a:ext cx="1897261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Knowledge &amp; Decision Quality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8050529" y="3989571"/>
            <a:ext cx="2555081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Lower informed decisions, reduced decisional conflict</a:t>
            </a:r>
            <a:endParaRPr lang="en-US" sz="1050" dirty="0"/>
          </a:p>
        </p:txBody>
      </p:sp>
      <p:sp>
        <p:nvSpPr>
          <p:cNvPr id="24" name="Text 19"/>
          <p:cNvSpPr/>
          <p:nvPr/>
        </p:nvSpPr>
        <p:spPr>
          <a:xfrm>
            <a:off x="10879930" y="398957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Stacey et al., Cochrane Review, 2014</a:t>
            </a:r>
            <a:endParaRPr lang="en-US" sz="1050" dirty="0"/>
          </a:p>
        </p:txBody>
      </p:sp>
      <p:sp>
        <p:nvSpPr>
          <p:cNvPr id="25" name="Text 20"/>
          <p:cNvSpPr/>
          <p:nvPr/>
        </p:nvSpPr>
        <p:spPr>
          <a:xfrm>
            <a:off x="10879930" y="428294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Decision aids improve knowledge &amp; involvement</a:t>
            </a:r>
            <a:endParaRPr lang="en-US" sz="1050" dirty="0"/>
          </a:p>
        </p:txBody>
      </p:sp>
      <p:sp>
        <p:nvSpPr>
          <p:cNvPr id="26" name="Shape 21"/>
          <p:cNvSpPr/>
          <p:nvPr/>
        </p:nvSpPr>
        <p:spPr>
          <a:xfrm>
            <a:off x="4822983" y="4610601"/>
            <a:ext cx="9186505" cy="70866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571" y="4698231"/>
            <a:ext cx="341948" cy="341948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5878948" y="4698231"/>
            <a:ext cx="1897261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300" b="1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Anxiety &amp; Emotional </a:t>
            </a:r>
            <a:br>
              <a:rPr lang="en-US" sz="1300" b="1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</a:br>
            <a:r>
              <a:rPr lang="en-US" sz="1300" b="1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Well-being</a:t>
            </a:r>
            <a:endParaRPr lang="en-US" sz="1300" dirty="0">
              <a:latin typeface="Source Sans Pro"/>
              <a:ea typeface="Source Sans Pro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8050529" y="4698231"/>
            <a:ext cx="2555081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Lower anxiety, fear, and stress before procedures or diagnosis</a:t>
            </a:r>
            <a:endParaRPr lang="en-US" sz="1050" dirty="0"/>
          </a:p>
        </p:txBody>
      </p:sp>
      <p:sp>
        <p:nvSpPr>
          <p:cNvPr id="30" name="Text 24"/>
          <p:cNvSpPr/>
          <p:nvPr/>
        </p:nvSpPr>
        <p:spPr>
          <a:xfrm>
            <a:off x="10879930" y="469823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Johnston &amp; Vögele, Psychol. Bulletin, 193</a:t>
            </a:r>
            <a:endParaRPr lang="en-US" sz="1050" dirty="0"/>
          </a:p>
        </p:txBody>
      </p:sp>
      <p:sp>
        <p:nvSpPr>
          <p:cNvPr id="31" name="Text 25"/>
          <p:cNvSpPr/>
          <p:nvPr/>
        </p:nvSpPr>
        <p:spPr>
          <a:xfrm>
            <a:off x="10879930" y="499160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Pre-op education reduces anxiety</a:t>
            </a:r>
            <a:endParaRPr lang="en-US" sz="1050" dirty="0"/>
          </a:p>
        </p:txBody>
      </p:sp>
      <p:sp>
        <p:nvSpPr>
          <p:cNvPr id="32" name="Shape 26"/>
          <p:cNvSpPr/>
          <p:nvPr/>
        </p:nvSpPr>
        <p:spPr>
          <a:xfrm>
            <a:off x="4822983" y="5319261"/>
            <a:ext cx="9186505" cy="70866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571" y="5406891"/>
            <a:ext cx="376118" cy="376118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5878948" y="5406891"/>
            <a:ext cx="1897261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Chronic Disease Management</a:t>
            </a:r>
            <a:endParaRPr lang="en-US" sz="1300" dirty="0"/>
          </a:p>
        </p:txBody>
      </p:sp>
      <p:sp>
        <p:nvSpPr>
          <p:cNvPr id="35" name="Text 28"/>
          <p:cNvSpPr/>
          <p:nvPr/>
        </p:nvSpPr>
        <p:spPr>
          <a:xfrm>
            <a:off x="8050529" y="5406891"/>
            <a:ext cx="2555081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Higher satisfaction and improved provider-patient communication</a:t>
            </a:r>
            <a:endParaRPr lang="en-US" sz="1050" dirty="0"/>
          </a:p>
        </p:txBody>
      </p:sp>
      <p:sp>
        <p:nvSpPr>
          <p:cNvPr id="36" name="Text 29"/>
          <p:cNvSpPr/>
          <p:nvPr/>
        </p:nvSpPr>
        <p:spPr>
          <a:xfrm>
            <a:off x="10879930" y="540689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Levinson et al., JAMA, 2005</a:t>
            </a:r>
            <a:endParaRPr lang="en-US" sz="1050" dirty="0"/>
          </a:p>
        </p:txBody>
      </p:sp>
      <p:sp>
        <p:nvSpPr>
          <p:cNvPr id="37" name="Text 30"/>
          <p:cNvSpPr/>
          <p:nvPr/>
        </p:nvSpPr>
        <p:spPr>
          <a:xfrm>
            <a:off x="10879930" y="570026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Better communication improves trust and satisfaction</a:t>
            </a:r>
            <a:endParaRPr lang="en-US" sz="1050" dirty="0"/>
          </a:p>
        </p:txBody>
      </p:sp>
      <p:sp>
        <p:nvSpPr>
          <p:cNvPr id="38" name="Shape 31"/>
          <p:cNvSpPr/>
          <p:nvPr/>
        </p:nvSpPr>
        <p:spPr>
          <a:xfrm>
            <a:off x="4822983" y="6027921"/>
            <a:ext cx="9186505" cy="68199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9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6571" y="6115551"/>
            <a:ext cx="341948" cy="341948"/>
          </a:xfrm>
          <a:prstGeom prst="rect">
            <a:avLst/>
          </a:prstGeom>
        </p:spPr>
      </p:pic>
      <p:sp>
        <p:nvSpPr>
          <p:cNvPr id="40" name="Text 32"/>
          <p:cNvSpPr/>
          <p:nvPr/>
        </p:nvSpPr>
        <p:spPr>
          <a:xfrm>
            <a:off x="5878948" y="6115551"/>
            <a:ext cx="1897261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Overtreatment/Costs</a:t>
            </a:r>
            <a:endParaRPr lang="en-US" sz="1300" dirty="0"/>
          </a:p>
        </p:txBody>
      </p:sp>
      <p:sp>
        <p:nvSpPr>
          <p:cNvPr id="41" name="Text 33"/>
          <p:cNvSpPr/>
          <p:nvPr/>
        </p:nvSpPr>
        <p:spPr>
          <a:xfrm>
            <a:off x="8050529" y="6115551"/>
            <a:ext cx="2555081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Better self-management and improved clinical metrics (e.g., HbA1c, BP)</a:t>
            </a:r>
            <a:endParaRPr lang="en-US" sz="1050" dirty="0"/>
          </a:p>
        </p:txBody>
      </p:sp>
      <p:sp>
        <p:nvSpPr>
          <p:cNvPr id="42" name="Text 34"/>
          <p:cNvSpPr/>
          <p:nvPr/>
        </p:nvSpPr>
        <p:spPr>
          <a:xfrm>
            <a:off x="10879930" y="611555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Norris et al., JAMA, 2002</a:t>
            </a:r>
            <a:endParaRPr lang="en-US" sz="1050" dirty="0"/>
          </a:p>
        </p:txBody>
      </p:sp>
      <p:sp>
        <p:nvSpPr>
          <p:cNvPr id="43" name="Text 35"/>
          <p:cNvSpPr/>
          <p:nvPr/>
        </p:nvSpPr>
        <p:spPr>
          <a:xfrm>
            <a:off x="10879930" y="640892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Diabetes education improves glycemic control</a:t>
            </a:r>
            <a:endParaRPr lang="en-US" sz="1050" dirty="0"/>
          </a:p>
        </p:txBody>
      </p:sp>
      <p:sp>
        <p:nvSpPr>
          <p:cNvPr id="44" name="Shape 36"/>
          <p:cNvSpPr/>
          <p:nvPr/>
        </p:nvSpPr>
        <p:spPr>
          <a:xfrm>
            <a:off x="4822983" y="6709911"/>
            <a:ext cx="9186505" cy="68199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5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6571" y="6797541"/>
            <a:ext cx="433149" cy="346472"/>
          </a:xfrm>
          <a:prstGeom prst="rect">
            <a:avLst/>
          </a:prstGeom>
        </p:spPr>
      </p:pic>
      <p:sp>
        <p:nvSpPr>
          <p:cNvPr id="46" name="Text 37"/>
          <p:cNvSpPr/>
          <p:nvPr/>
        </p:nvSpPr>
        <p:spPr>
          <a:xfrm>
            <a:off x="5878948" y="6797541"/>
            <a:ext cx="1897261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Litigation Risk</a:t>
            </a:r>
            <a:endParaRPr lang="en-US" sz="1300" dirty="0"/>
          </a:p>
        </p:txBody>
      </p:sp>
      <p:sp>
        <p:nvSpPr>
          <p:cNvPr id="47" name="Text 38"/>
          <p:cNvSpPr/>
          <p:nvPr/>
        </p:nvSpPr>
        <p:spPr>
          <a:xfrm>
            <a:off x="8050529" y="6797541"/>
            <a:ext cx="2555081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Decreased malpractice claims &amp; legal conflict when patients feel heard and informed</a:t>
            </a:r>
            <a:endParaRPr lang="en-US" sz="1050" dirty="0"/>
          </a:p>
        </p:txBody>
      </p:sp>
      <p:sp>
        <p:nvSpPr>
          <p:cNvPr id="48" name="Text 39"/>
          <p:cNvSpPr/>
          <p:nvPr/>
        </p:nvSpPr>
        <p:spPr>
          <a:xfrm>
            <a:off x="10879930" y="679754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Wennberg et al., Health Affairs, 2013</a:t>
            </a:r>
            <a:endParaRPr lang="en-US" sz="1050" dirty="0"/>
          </a:p>
        </p:txBody>
      </p:sp>
      <p:sp>
        <p:nvSpPr>
          <p:cNvPr id="49" name="Text 40"/>
          <p:cNvSpPr/>
          <p:nvPr/>
        </p:nvSpPr>
        <p:spPr>
          <a:xfrm>
            <a:off x="10879930" y="7090911"/>
            <a:ext cx="2996208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Shared decision-making reduces costs</a:t>
            </a:r>
            <a:endParaRPr lang="en-US" sz="1050" dirty="0"/>
          </a:p>
        </p:txBody>
      </p:sp>
      <p:pic>
        <p:nvPicPr>
          <p:cNvPr id="50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A3C2EE5-8775-989A-055B-888428237C48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6527" y="618292"/>
            <a:ext cx="5650468" cy="678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Why Should We Bother?</a:t>
            </a:r>
            <a:endParaRPr lang="en-US" sz="40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3" name="Text 1"/>
          <p:cNvSpPr/>
          <p:nvPr/>
        </p:nvSpPr>
        <p:spPr>
          <a:xfrm>
            <a:off x="786527" y="1459744"/>
            <a:ext cx="13057346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Appropriate Expectations Drive Patients Outcomes and Satisfaction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27" y="2102882"/>
            <a:ext cx="12343090" cy="550830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93CFF5-17C8-7097-68FB-A0EC77A59039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2889" y="872327"/>
            <a:ext cx="7248644" cy="635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Expectation Studies in Summary​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72889" y="1861855"/>
            <a:ext cx="3044190" cy="2358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Conclusions From Expectation Studies: </a:t>
            </a:r>
            <a:r>
              <a:rPr lang="en-US" sz="14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Expectation management is a crucial, modifiable factor in spine care. </a:t>
            </a:r>
            <a:r>
              <a:rPr lang="en-US" sz="14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aligning expectations through education and shared decision-making,</a:t>
            </a:r>
            <a:r>
              <a:rPr lang="en-US" sz="14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providers can enhance satisfaction and potentially improve clinical outcomes.​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4184267" y="1895074"/>
            <a:ext cx="331708" cy="331708"/>
          </a:xfrm>
          <a:prstGeom prst="roundRect">
            <a:avLst>
              <a:gd name="adj" fmla="val 40003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239572" y="1922756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1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663375" y="1945675"/>
            <a:ext cx="284821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Importance of Patient Expectations</a:t>
            </a:r>
            <a:endParaRPr lang="en-US" sz="16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63375" y="2323461"/>
            <a:ext cx="367343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Predictive of satisfaction and outcomes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663375" y="2610759"/>
            <a:ext cx="367343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Influence on pain, function, recovery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4184267" y="3141301"/>
            <a:ext cx="331708" cy="331708"/>
          </a:xfrm>
          <a:prstGeom prst="roundRect">
            <a:avLst>
              <a:gd name="adj" fmla="val 40003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239572" y="3168983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2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4663375" y="3191903"/>
            <a:ext cx="2553414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Influence on Surgical Outcomes</a:t>
            </a:r>
            <a:endParaRPr lang="en-US" sz="16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663375" y="3569688"/>
            <a:ext cx="367343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Unrealistic expectations linked to dissatisfaction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4663375" y="3856986"/>
            <a:ext cx="367343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Positive expectations associated with better results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4184267" y="4387528"/>
            <a:ext cx="331708" cy="331708"/>
          </a:xfrm>
          <a:prstGeom prst="roundRect">
            <a:avLst>
              <a:gd name="adj" fmla="val 40003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4239572" y="4415210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3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4663375" y="4438130"/>
            <a:ext cx="2278975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Expectations vs. Reality Gap</a:t>
            </a:r>
            <a:endParaRPr lang="en-US" sz="16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4663375" y="4815915"/>
            <a:ext cx="367343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Mismatch due to inadequate counseling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4663375" y="5103213"/>
            <a:ext cx="367343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Over-optimistic interpretations of benefit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4184267" y="5633755"/>
            <a:ext cx="331708" cy="331708"/>
          </a:xfrm>
          <a:prstGeom prst="roundRect">
            <a:avLst>
              <a:gd name="adj" fmla="val 40003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4239572" y="5661437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4</a:t>
            </a:r>
            <a:endParaRPr lang="en-US" sz="1700" dirty="0"/>
          </a:p>
        </p:txBody>
      </p:sp>
      <p:sp>
        <p:nvSpPr>
          <p:cNvPr id="22" name="Text 19"/>
          <p:cNvSpPr/>
          <p:nvPr/>
        </p:nvSpPr>
        <p:spPr>
          <a:xfrm>
            <a:off x="4663375" y="5684357"/>
            <a:ext cx="2543651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Role in Non-Surgical Spine Care</a:t>
            </a:r>
            <a:endParaRPr lang="en-US" sz="16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4663375" y="6062142"/>
            <a:ext cx="367343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Belief in efficacy linked to perceived benefit</a:t>
            </a:r>
            <a:endParaRPr lang="en-US" sz="1400">
              <a:latin typeface="Source Sans Pro"/>
              <a:ea typeface="Source Sans Pro"/>
              <a:cs typeface="Calibri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4663375" y="6349440"/>
            <a:ext cx="367343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Enhances adherence and engagement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8773"/>
            <a:ext cx="11499294" cy="831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50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Addressing Spine + Public Health Crises</a:t>
            </a:r>
            <a:endParaRPr lang="en-US" sz="40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875711"/>
            <a:ext cx="13042821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Strategic Initiatives:</a:t>
            </a:r>
            <a:r>
              <a:rPr lang="en-US" sz="18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Challenges facing the public that need to be addressed, NSHF fills the gap.</a:t>
            </a:r>
            <a:endParaRPr lang="en-US" sz="1850" dirty="0"/>
          </a:p>
        </p:txBody>
      </p:sp>
      <p:sp>
        <p:nvSpPr>
          <p:cNvPr id="4" name="Shape 2"/>
          <p:cNvSpPr/>
          <p:nvPr/>
        </p:nvSpPr>
        <p:spPr>
          <a:xfrm>
            <a:off x="793790" y="2694861"/>
            <a:ext cx="3452098" cy="1804630"/>
          </a:xfrm>
          <a:prstGeom prst="roundRect">
            <a:avLst>
              <a:gd name="adj" fmla="val 9615"/>
            </a:avLst>
          </a:prstGeom>
          <a:solidFill>
            <a:srgbClr val="091C5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86552" y="2887623"/>
            <a:ext cx="242339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Osteoporosis Epidemic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986552" y="3381613"/>
            <a:ext cx="3066574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Addressing bone density issues through education and prevention strategies.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438650" y="2694861"/>
            <a:ext cx="3452098" cy="1804630"/>
          </a:xfrm>
          <a:prstGeom prst="roundRect">
            <a:avLst>
              <a:gd name="adj" fmla="val 9615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631412" y="2887623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Opioid Crisis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4631412" y="3381613"/>
            <a:ext cx="3066574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Promoting alternative pain management approaches for spine patients.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93790" y="4692253"/>
            <a:ext cx="3452098" cy="1496258"/>
          </a:xfrm>
          <a:prstGeom prst="roundRect">
            <a:avLst>
              <a:gd name="adj" fmla="val 11597"/>
            </a:avLst>
          </a:prstGeom>
          <a:solidFill>
            <a:srgbClr val="FFE7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986552" y="4885015"/>
            <a:ext cx="288988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Motion Preservation Access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986552" y="5379006"/>
            <a:ext cx="3066574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Advocating for advanced treatment options that maintain spinal mobility.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4438650" y="4692253"/>
            <a:ext cx="3452098" cy="1496258"/>
          </a:xfrm>
          <a:prstGeom prst="roundRect">
            <a:avLst>
              <a:gd name="adj" fmla="val 11597"/>
            </a:avLst>
          </a:prstGeom>
          <a:solidFill>
            <a:srgbClr val="C9E1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631412" y="4885015"/>
            <a:ext cx="253829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Military &amp; Veterans Care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4631412" y="5379006"/>
            <a:ext cx="3066574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Supporting specialized spine care for those who served our country.</a:t>
            </a:r>
            <a:endParaRPr lang="en-US" sz="1500" dirty="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665" y="2694861"/>
            <a:ext cx="5370909" cy="4659035"/>
          </a:xfrm>
          <a:prstGeom prst="rect">
            <a:avLst/>
          </a:prstGeom>
        </p:spPr>
      </p:pic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14575BD-C03C-C1A8-4942-49818A246E78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0236"/>
            <a:ext cx="76729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The Power of Patient Advocacy</a:t>
            </a:r>
            <a:endParaRPr lang="en-US" sz="4000">
              <a:latin typeface="Source Sans Pro Bold"/>
              <a:ea typeface="Source Sans Pro Bold"/>
              <a:cs typeface="Calibri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302" y="256674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360539"/>
            <a:ext cx="304800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Trusted Source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836321" y="3921919"/>
            <a:ext cx="303717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Supporting providers by augmenting and supplementing their practice/institution’s information. When it comes from an unbiased non-profit, it is trusted.</a:t>
            </a:r>
            <a:endParaRPr lang="en-US" sz="1750">
              <a:latin typeface="Calibri"/>
              <a:ea typeface="Calibri"/>
              <a:cs typeface="Calibri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90" y="2566749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25278" y="3360539"/>
            <a:ext cx="304811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Donate</a:t>
            </a:r>
            <a:endParaRPr lang="en-US" sz="2650" dirty="0"/>
          </a:p>
        </p:txBody>
      </p:sp>
      <p:sp>
        <p:nvSpPr>
          <p:cNvPr id="9" name="Text 5"/>
          <p:cNvSpPr/>
          <p:nvPr/>
        </p:nvSpPr>
        <p:spPr>
          <a:xfrm>
            <a:off x="4359194" y="3921919"/>
            <a:ext cx="258028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Doing this work is costly, relies on grants, industry sponsors, and individual donors are critical.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397" y="2566749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56884" y="3360539"/>
            <a:ext cx="304811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Contribute</a:t>
            </a:r>
            <a:endParaRPr lang="en-US" sz="2650" dirty="0"/>
          </a:p>
        </p:txBody>
      </p:sp>
      <p:sp>
        <p:nvSpPr>
          <p:cNvPr id="12" name="Text 7"/>
          <p:cNvSpPr/>
          <p:nvPr/>
        </p:nvSpPr>
        <p:spPr>
          <a:xfrm>
            <a:off x="7456884" y="3921919"/>
            <a:ext cx="302685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Public charities are required by law to provide opportunities for the public to contribute and are required to have many members of the public supporting it.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9003" y="2566749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788491" y="3360539"/>
            <a:ext cx="304811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Visit NSHF</a:t>
            </a:r>
            <a:endParaRPr lang="en-US" sz="2650" dirty="0"/>
          </a:p>
        </p:txBody>
      </p:sp>
      <p:sp>
        <p:nvSpPr>
          <p:cNvPr id="15" name="Text 9"/>
          <p:cNvSpPr/>
          <p:nvPr/>
        </p:nvSpPr>
        <p:spPr>
          <a:xfrm>
            <a:off x="10972789" y="3921919"/>
            <a:ext cx="2849645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If you want to support the mission, you can send your patients to </a:t>
            </a:r>
            <a:r>
              <a:rPr lang="en-US" sz="1750" b="1" dirty="0">
                <a:solidFill>
                  <a:srgbClr val="0540AD"/>
                </a:solidFill>
                <a:latin typeface="Source Sans Pro"/>
                <a:ea typeface="Source Sans Pro"/>
                <a:cs typeface="Source Sans Pro" pitchFamily="34" charset="-120"/>
              </a:rPr>
              <a:t>spinehealth.org</a:t>
            </a:r>
            <a:r>
              <a:rPr lang="en-US" sz="175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. </a:t>
            </a:r>
            <a:br>
              <a:rPr lang="en-US" sz="1750" dirty="0">
                <a:latin typeface="Source Sans Pro"/>
                <a:ea typeface="Source Sans Pro"/>
                <a:cs typeface="Source Sans Pro" pitchFamily="34" charset="-120"/>
              </a:rPr>
            </a:br>
            <a:br>
              <a:rPr lang="en-US" sz="1750" dirty="0">
                <a:latin typeface="Source Sans Pro"/>
                <a:ea typeface="Source Sans Pro"/>
                <a:cs typeface="Source Sans Pro" pitchFamily="34" charset="-120"/>
              </a:rPr>
            </a:br>
            <a:r>
              <a:rPr lang="en-US" sz="175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If you wish to contribute and be part of this organization, consider joining the </a:t>
            </a:r>
            <a:r>
              <a:rPr lang="en-US" sz="1750" b="1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Spinal Alliance</a:t>
            </a:r>
            <a:r>
              <a:rPr lang="en-US" sz="175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. Information will be available at the </a:t>
            </a:r>
            <a:r>
              <a:rPr lang="en-US" sz="1750" b="1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Happy Hour</a:t>
            </a:r>
            <a:r>
              <a:rPr lang="en-US" sz="175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.</a:t>
            </a:r>
            <a:endParaRPr lang="en-US" sz="1750" dirty="0">
              <a:latin typeface="Source Sans Pro"/>
              <a:ea typeface="Source Sans Pro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B3979DE-A521-9126-2BAA-3948CEDAFBB9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13939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The National Spine Health Foundation
is </a:t>
            </a:r>
            <a:r>
              <a:rPr lang="en-US" sz="4000" b="1" dirty="0">
                <a:solidFill>
                  <a:srgbClr val="0076BE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the Bridge</a:t>
            </a: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 to </a:t>
            </a:r>
            <a:r>
              <a:rPr lang="en-US" sz="4000" b="1" dirty="0">
                <a:solidFill>
                  <a:srgbClr val="0076BE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Improved Patient Knowledge </a:t>
            </a:r>
            <a:br>
              <a:rPr lang="en-US" sz="4000" b="1" dirty="0">
                <a:latin typeface="Source Sans Pro Bold"/>
                <a:ea typeface="Source Sans Pro Bold"/>
                <a:cs typeface="Source Sans Pro Bold" pitchFamily="34" charset="-120"/>
              </a:rPr>
            </a:b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and Therefore</a:t>
            </a:r>
            <a:r>
              <a:rPr lang="en-US" sz="4000" b="1" dirty="0">
                <a:solidFill>
                  <a:srgbClr val="0076BE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 Improved Patient Success.</a:t>
            </a:r>
            <a:endParaRPr lang="en-US" sz="40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14AE9-D000-5948-AC4D-A221B0A13773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854035"/>
            <a:ext cx="13042821" cy="652141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E04596-B5DC-1913-82EE-37BDA3A167DB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0C543-177C-88D1-E961-2BC44AA4F038}"/>
              </a:ext>
            </a:extLst>
          </p:cNvPr>
          <p:cNvSpPr/>
          <p:nvPr/>
        </p:nvSpPr>
        <p:spPr>
          <a:xfrm>
            <a:off x="12707752" y="6553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79872"/>
            <a:ext cx="7556421" cy="2200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50"/>
              </a:lnSpc>
              <a:buNone/>
            </a:pPr>
            <a:r>
              <a:rPr lang="en-US" sz="4600" b="1" dirty="0">
                <a:solidFill>
                  <a:srgbClr val="0076BE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THERE HAS BEEN A</a:t>
            </a:r>
            <a:r>
              <a:rPr lang="en-US" sz="4600" b="1" dirty="0">
                <a:solidFill>
                  <a:srgbClr val="77C8EE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 </a:t>
            </a:r>
            <a:r>
              <a:rPr lang="en-US" sz="460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REVOLUTION IN SPINAL HEALTHCARE!</a:t>
            </a:r>
            <a:endParaRPr lang="en-US" sz="4600" dirty="0"/>
          </a:p>
        </p:txBody>
      </p:sp>
      <p:sp>
        <p:nvSpPr>
          <p:cNvPr id="4" name="Text 1"/>
          <p:cNvSpPr/>
          <p:nvPr/>
        </p:nvSpPr>
        <p:spPr>
          <a:xfrm>
            <a:off x="793790" y="3335655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Over The Past 25 Years</a:t>
            </a:r>
            <a:r>
              <a:rPr lang="en-US" sz="16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innovation in spinal healthcare have created revolutionary treatments giving patients options like never before in history.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93790" y="4207312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More patients have access to excellent care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793790" y="4607004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More patients have better outcomes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793790" y="5006697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Surgeons and industry have developed masterful techniques and technologies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793790" y="5406390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Neurosurgery and Orthopedic surgery coalesce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793790" y="5806083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Partnerships among societies and registries like ASR and QOD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793790" y="6205776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Evidence development: HSG, ISSG, and Societies LSRS, CSRS, NASS, SMISS, ISASS and more…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793790" y="7077432"/>
            <a:ext cx="7556421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23543"/>
            <a:ext cx="5706904" cy="635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BUT the News is still BAD!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80190" y="1580436"/>
            <a:ext cx="7556421" cy="3244691"/>
          </a:xfrm>
          <a:prstGeom prst="roundRect">
            <a:avLst>
              <a:gd name="adj" fmla="val 409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287810" y="1588056"/>
            <a:ext cx="75411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35447" y="1684020"/>
            <a:ext cx="320040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Headline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938266" y="1684020"/>
            <a:ext cx="139350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Source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11634192" y="1684020"/>
            <a:ext cx="204739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Date Reported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6287810" y="2015728"/>
            <a:ext cx="75411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435447" y="2111693"/>
            <a:ext cx="320040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Spinal Cord Stimulator Harms Exposed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9938266" y="2111693"/>
            <a:ext cx="139350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u="sng" dirty="0">
                <a:solidFill>
                  <a:srgbClr val="0540AD"/>
                </a:solidFill>
                <a:latin typeface="Source Sans Pro"/>
                <a:ea typeface="Source Sans Pro"/>
                <a:cs typeface="Source Sans Pro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abc.net.au</a:t>
            </a:r>
            <a:endParaRPr lang="en-US" sz="1150" dirty="0">
              <a:latin typeface="Source Sans Pro"/>
              <a:ea typeface="Source Sans Pro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1634192" y="2111693"/>
            <a:ext cx="204739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2024-04-09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6287810" y="2443401"/>
            <a:ext cx="75411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435447" y="2539365"/>
            <a:ext cx="320040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Experts Advise Against Common Spine Injections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9938266" y="2539365"/>
            <a:ext cx="139350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u="sng" dirty="0">
                <a:solidFill>
                  <a:srgbClr val="0540AD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bmjgroup.com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11634192" y="2539365"/>
            <a:ext cx="204739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2024-11-05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6287810" y="2871073"/>
            <a:ext cx="75411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435447" y="2967038"/>
            <a:ext cx="320040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Unnecessary Spine Surgeries Highlighted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9938266" y="2967038"/>
            <a:ext cx="139350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u="sng" dirty="0">
                <a:solidFill>
                  <a:srgbClr val="0540AD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forbes.com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11634192" y="2967038"/>
            <a:ext cx="204739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2024-12-04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6287810" y="3298746"/>
            <a:ext cx="7541181" cy="6634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435447" y="3394710"/>
            <a:ext cx="3200400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Rise of Unnecessary Spine Surgeries Concerns Physicians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9938266" y="3394710"/>
            <a:ext cx="139350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ORmanager</a:t>
            </a:r>
            <a:endParaRPr lang="en-US" sz="1150" dirty="0"/>
          </a:p>
        </p:txBody>
      </p:sp>
      <p:sp>
        <p:nvSpPr>
          <p:cNvPr id="24" name="Text 21"/>
          <p:cNvSpPr/>
          <p:nvPr/>
        </p:nvSpPr>
        <p:spPr>
          <a:xfrm>
            <a:off x="11634192" y="3394710"/>
            <a:ext cx="204739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2024-03-08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6287810" y="3962162"/>
            <a:ext cx="75411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6435447" y="4058126"/>
            <a:ext cx="320040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Children's Spinal Surgery Waitlist Crisis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9938266" y="4058126"/>
            <a:ext cx="139350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u="sng" dirty="0">
                <a:solidFill>
                  <a:srgbClr val="0540AD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thesun.ie</a:t>
            </a:r>
            <a:endParaRPr lang="en-US" sz="1150" dirty="0"/>
          </a:p>
        </p:txBody>
      </p:sp>
      <p:sp>
        <p:nvSpPr>
          <p:cNvPr id="28" name="Text 25"/>
          <p:cNvSpPr/>
          <p:nvPr/>
        </p:nvSpPr>
        <p:spPr>
          <a:xfrm>
            <a:off x="11634192" y="4058126"/>
            <a:ext cx="204739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2024-12-15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6287810" y="4389834"/>
            <a:ext cx="75411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6435447" y="4485799"/>
            <a:ext cx="320040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New Study Predicts Post-Op Spine Complications</a:t>
            </a:r>
            <a:endParaRPr lang="en-US" sz="1150" dirty="0"/>
          </a:p>
        </p:txBody>
      </p:sp>
      <p:sp>
        <p:nvSpPr>
          <p:cNvPr id="31" name="Text 28"/>
          <p:cNvSpPr/>
          <p:nvPr/>
        </p:nvSpPr>
        <p:spPr>
          <a:xfrm>
            <a:off x="9938266" y="4485799"/>
            <a:ext cx="139350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u="sng" dirty="0">
                <a:solidFill>
                  <a:srgbClr val="0540AD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ryortho.com</a:t>
            </a:r>
            <a:endParaRPr lang="en-US" sz="1150" dirty="0"/>
          </a:p>
        </p:txBody>
      </p:sp>
      <p:sp>
        <p:nvSpPr>
          <p:cNvPr id="32" name="Text 29"/>
          <p:cNvSpPr/>
          <p:nvPr/>
        </p:nvSpPr>
        <p:spPr>
          <a:xfrm>
            <a:off x="11634192" y="4485799"/>
            <a:ext cx="204739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2024-08-10</a:t>
            </a:r>
            <a:endParaRPr lang="en-US" sz="1150" dirty="0"/>
          </a:p>
        </p:txBody>
      </p:sp>
      <p:sp>
        <p:nvSpPr>
          <p:cNvPr id="33" name="Text 30"/>
          <p:cNvSpPr/>
          <p:nvPr/>
        </p:nvSpPr>
        <p:spPr>
          <a:xfrm>
            <a:off x="6280190" y="5046226"/>
            <a:ext cx="7556421" cy="737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76BE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MORE BAD NEWS</a:t>
            </a:r>
            <a:r>
              <a:rPr lang="en-US" sz="230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… Did chronic back pain and a failed back surgery drive him to do it?</a:t>
            </a:r>
            <a:endParaRPr lang="en-US" sz="2300" dirty="0"/>
          </a:p>
        </p:txBody>
      </p:sp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7278" y="6004560"/>
            <a:ext cx="7554563" cy="1600614"/>
          </a:xfrm>
          <a:prstGeom prst="rect">
            <a:avLst/>
          </a:prstGeom>
        </p:spPr>
      </p:pic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D80A8F0-A987-CD94-7DD2-09477A07C088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3234"/>
            <a:ext cx="115187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Social Media &amp; Advertising Negative Headlines</a:t>
            </a:r>
            <a:endParaRPr lang="en-US" sz="40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2564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2298978"/>
            <a:ext cx="340162" cy="4252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23343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Fear-Based Headlines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2824758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Exaggerate danger, cause unnecessary anxiety, lack medical nuance.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530906" y="4056642"/>
            <a:ext cx="2989109" cy="7187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1E3063"/>
                </a:solidFill>
                <a:highlight>
                  <a:srgbClr val="FFE8B2"/>
                </a:highlight>
                <a:latin typeface="Source Sans Pro"/>
                <a:ea typeface="Source Sans Pro"/>
                <a:cs typeface="Source Sans Pro" pitchFamily="34" charset="-120"/>
              </a:rPr>
              <a:t>"Your Back Pain Could Be a Sign of Something Deadly"</a:t>
            </a:r>
            <a:endParaRPr lang="en-US" sz="1750">
              <a:solidFill>
                <a:srgbClr val="1E3063"/>
              </a:solidFill>
              <a:highlight>
                <a:srgbClr val="FFE8B2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35893" y="22564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63" y="2298978"/>
            <a:ext cx="340162" cy="42529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973008" y="2334339"/>
            <a:ext cx="31122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Overpromising Solutions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973008" y="2824758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Oversimplifies complex conditions, gives false hope, misrepresents treatment outcomes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6001361" y="4063730"/>
            <a:ext cx="2556719" cy="711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1E3063"/>
                </a:solidFill>
                <a:highlight>
                  <a:srgbClr val="FFE8B2"/>
                </a:highlight>
                <a:latin typeface="Source Sans Pro"/>
                <a:ea typeface="Source Sans Pro"/>
                <a:cs typeface="Source Sans Pro" pitchFamily="34" charset="-120"/>
              </a:rPr>
              <a:t>"This One Stretch Will Fix Your Back Forever"</a:t>
            </a:r>
            <a:endParaRPr lang="en-US" sz="1750" dirty="0">
              <a:highlight>
                <a:srgbClr val="FFE8B2"/>
              </a:highlight>
              <a:latin typeface="Source Sans Pro"/>
              <a:ea typeface="Source Sans Pro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677995" y="22564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065" y="2298978"/>
            <a:ext cx="340162" cy="42529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0415111" y="2334339"/>
            <a:ext cx="31749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Commercial Scare Tactics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10415111" y="2824758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Exploits fear to sell products/services, often lacking scientific support.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10372581" y="4084995"/>
            <a:ext cx="3449853" cy="690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1E3063"/>
                </a:solidFill>
                <a:highlight>
                  <a:srgbClr val="FFE8B2"/>
                </a:highlight>
                <a:latin typeface="Source Sans Pro"/>
                <a:ea typeface="Source Sans Pro"/>
                <a:cs typeface="Source Sans Pro" pitchFamily="34" charset="-120"/>
              </a:rPr>
              <a:t>"Your Desk Job Is Killing Your Spine—Buy This Chair!"</a:t>
            </a:r>
            <a:endParaRPr lang="en-US" sz="1750" dirty="0">
              <a:highlight>
                <a:srgbClr val="FFE8B2"/>
              </a:highlight>
              <a:latin typeface="Source Sans Pro"/>
              <a:ea typeface="Source Sans Pro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2324879" y="531404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949" y="5356552"/>
            <a:ext cx="340162" cy="42529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3061995" y="5391914"/>
            <a:ext cx="29788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Misleading Terminology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3061995" y="5861067"/>
            <a:ext cx="3664955" cy="747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Uses outdated or incorrect terms, can lead to misdiagnosis or overtreatment.</a:t>
            </a:r>
            <a:endParaRPr lang="en-US" sz="1750" dirty="0"/>
          </a:p>
        </p:txBody>
      </p:sp>
      <p:sp>
        <p:nvSpPr>
          <p:cNvPr id="22" name="Text 16"/>
          <p:cNvSpPr/>
          <p:nvPr/>
        </p:nvSpPr>
        <p:spPr>
          <a:xfrm>
            <a:off x="3061995" y="6744226"/>
            <a:ext cx="3948490" cy="533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1E3063"/>
                </a:solidFill>
                <a:highlight>
                  <a:srgbClr val="FFE8B2"/>
                </a:highlight>
                <a:latin typeface="Source Sans Pro"/>
                <a:ea typeface="Source Sans Pro"/>
                <a:cs typeface="Source Sans Pro" pitchFamily="34" charset="-120"/>
              </a:rPr>
              <a:t>"Slipped Disc? Only Surgery Can Help"</a:t>
            </a:r>
            <a:endParaRPr lang="en-US" sz="1750">
              <a:highlight>
                <a:srgbClr val="FFE8B2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23" name="Shape 17"/>
          <p:cNvSpPr/>
          <p:nvPr/>
        </p:nvSpPr>
        <p:spPr>
          <a:xfrm>
            <a:off x="7471180" y="531404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251" y="5356552"/>
            <a:ext cx="340162" cy="425291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8208296" y="53919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E306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Anecdotal Claims</a:t>
            </a:r>
            <a:endParaRPr lang="en-US" sz="2200" dirty="0"/>
          </a:p>
        </p:txBody>
      </p:sp>
      <p:sp>
        <p:nvSpPr>
          <p:cNvPr id="26" name="Text 19"/>
          <p:cNvSpPr/>
          <p:nvPr/>
        </p:nvSpPr>
        <p:spPr>
          <a:xfrm>
            <a:off x="8208296" y="5868156"/>
            <a:ext cx="4267466" cy="739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Relies on personal stories instead of clinical evidence, may promote pseudoscience.</a:t>
            </a:r>
            <a:endParaRPr lang="en-US" sz="1750" dirty="0"/>
          </a:p>
        </p:txBody>
      </p:sp>
      <p:sp>
        <p:nvSpPr>
          <p:cNvPr id="27" name="Text 20"/>
          <p:cNvSpPr/>
          <p:nvPr/>
        </p:nvSpPr>
        <p:spPr>
          <a:xfrm>
            <a:off x="8208296" y="6744226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1E3063"/>
                </a:solidFill>
                <a:highlight>
                  <a:srgbClr val="FFE8B2"/>
                </a:highlight>
                <a:latin typeface="Source Sans Pro"/>
                <a:ea typeface="Source Sans Pro"/>
                <a:cs typeface="Source Sans Pro" pitchFamily="34" charset="-120"/>
              </a:rPr>
              <a:t>"My Chiropractor Cured My Sciatica in One Visit"</a:t>
            </a:r>
            <a:endParaRPr lang="en-US" sz="1750">
              <a:highlight>
                <a:srgbClr val="FFE8B2"/>
              </a:highlight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03F965-3983-46BB-252C-8EB73966DF75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2732"/>
            <a:ext cx="5717024" cy="1271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It’s time to tell the truth about the </a:t>
            </a:r>
            <a:r>
              <a:rPr lang="en-US" sz="4000" b="1" dirty="0">
                <a:solidFill>
                  <a:srgbClr val="0076BE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GOOD NEWS…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03" y="921187"/>
            <a:ext cx="1260038" cy="170449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874" y="921187"/>
            <a:ext cx="4955738" cy="18420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242310"/>
            <a:ext cx="4197191" cy="460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Testimonials provide trusted, authentic, credible, sources of information</a:t>
            </a:r>
            <a:endParaRPr lang="en-US" sz="1450" dirty="0"/>
          </a:p>
        </p:txBody>
      </p:sp>
      <p:sp>
        <p:nvSpPr>
          <p:cNvPr id="6" name="Shape 2"/>
          <p:cNvSpPr/>
          <p:nvPr/>
        </p:nvSpPr>
        <p:spPr>
          <a:xfrm>
            <a:off x="793790" y="3868936"/>
            <a:ext cx="4197191" cy="1768793"/>
          </a:xfrm>
          <a:prstGeom prst="roundRect">
            <a:avLst>
              <a:gd name="adj" fmla="val 7502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941189" y="4016335"/>
            <a:ext cx="3902393" cy="1473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i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"Looking back on my surgery, I'm so happy I did it because now I can do everything I wanted to do. I don't have to worry about the way I look or the way I feel or any pain. I wouldn't have it any other way.” </a:t>
            </a:r>
            <a:r>
              <a:rPr lang="en-US" sz="14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Michelle</a:t>
            </a:r>
            <a:endParaRPr lang="en-US" sz="1450" dirty="0"/>
          </a:p>
        </p:txBody>
      </p:sp>
      <p:sp>
        <p:nvSpPr>
          <p:cNvPr id="8" name="Shape 4"/>
          <p:cNvSpPr/>
          <p:nvPr/>
        </p:nvSpPr>
        <p:spPr>
          <a:xfrm>
            <a:off x="793790" y="5785128"/>
            <a:ext cx="4197191" cy="1473994"/>
          </a:xfrm>
          <a:prstGeom prst="roundRect">
            <a:avLst>
              <a:gd name="adj" fmla="val 9002"/>
            </a:avLst>
          </a:prstGeom>
          <a:solidFill>
            <a:srgbClr val="CCE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941189" y="5932527"/>
            <a:ext cx="3902393" cy="1179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i="1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“Many people incorrectly believe that back surgery will leave you debilitated for a lifetime; when in fact, for me and many others, it is often the key to getting back to the life you love.” </a:t>
            </a:r>
            <a:r>
              <a:rPr lang="en-US" sz="14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Ray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170" y="3260765"/>
            <a:ext cx="2990969" cy="3679150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328" y="3260765"/>
            <a:ext cx="2263259" cy="2246352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328" y="5672971"/>
            <a:ext cx="2263259" cy="637103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6775" y="3260765"/>
            <a:ext cx="2406848" cy="1128117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6775" y="4554736"/>
            <a:ext cx="2512457" cy="2468166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E0A57C-AE9C-D0C9-AE83-913072D01401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8191" y="1000596"/>
            <a:ext cx="9396770" cy="615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000" b="1" dirty="0">
                <a:solidFill>
                  <a:srgbClr val="0076BE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Trusted Resources</a:t>
            </a:r>
            <a:r>
              <a:rPr lang="en-US" sz="40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 Build Patient Confidence</a:t>
            </a:r>
            <a:endParaRPr lang="en-US" sz="4000">
              <a:latin typeface="Source Sans Pro Bold"/>
              <a:ea typeface="Source Sans Pro Bold"/>
              <a:cs typeface="Calibri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10769" r="161" b="10256"/>
          <a:stretch/>
        </p:blipFill>
        <p:spPr>
          <a:xfrm>
            <a:off x="5689163" y="1968264"/>
            <a:ext cx="3246735" cy="80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659511" y="2903082"/>
            <a:ext cx="5311259" cy="356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102542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Unparalleled access to world-class experts</a:t>
            </a:r>
            <a:endParaRPr lang="en-US" sz="2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91" y="3303627"/>
            <a:ext cx="13094018" cy="448460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73F912-0C33-C618-43A7-1777A4CDA00E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68623"/>
            <a:ext cx="13227118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600" b="1" dirty="0">
                <a:solidFill>
                  <a:srgbClr val="0076BE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Trusted Resources</a:t>
            </a:r>
            <a:r>
              <a:rPr lang="en-US" sz="36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 are Created With and By the Leading Experts… this Creates Authoritative Digital Content</a:t>
            </a:r>
            <a:endParaRPr lang="en-US" sz="3600" dirty="0">
              <a:latin typeface="Source Sans Pro Bold"/>
              <a:ea typeface="Source Sans Pro Bold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56203"/>
            <a:ext cx="13042821" cy="32866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49795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2486E4-C62C-67E0-6DCA-BDAD2E0D10A0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3444"/>
            <a:ext cx="5939552" cy="921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Expert Collaboration within the Spine Industry</a:t>
            </a:r>
            <a:endParaRPr lang="en-US" sz="36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52387"/>
            <a:ext cx="5939552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Builds Authority and Trust
Amplify, Support and Augment Messaging</a:t>
            </a:r>
            <a:endParaRPr lang="en-US" sz="1600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07838"/>
            <a:ext cx="4385310" cy="42745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00530" y="883444"/>
            <a:ext cx="4461867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91C53"/>
                </a:solidFill>
                <a:latin typeface="Source Sans Pro Bold"/>
                <a:ea typeface="Source Sans Pro Bold"/>
                <a:cs typeface="Source Sans Pro Bold" pitchFamily="34" charset="-120"/>
              </a:rPr>
              <a:t>The NSHF Spinal Ecosystem</a:t>
            </a:r>
            <a:endParaRPr lang="en-US" sz="3600">
              <a:latin typeface="Source Sans Pro Bold"/>
              <a:ea typeface="Source Sans Pro Bold"/>
              <a:cs typeface="Calibri"/>
            </a:endParaRPr>
          </a:p>
        </p:txBody>
      </p:sp>
      <p:sp>
        <p:nvSpPr>
          <p:cNvPr id="6" name="Text 3"/>
          <p:cNvSpPr/>
          <p:nvPr/>
        </p:nvSpPr>
        <p:spPr>
          <a:xfrm>
            <a:off x="7100530" y="1491615"/>
            <a:ext cx="5807916" cy="575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NHSF represents the patient voice. This unique perspective is at the center of the ecosystem, where all stakeholders are represented on the spine health continuum.​</a:t>
            </a:r>
            <a:endParaRPr lang="en-US" sz="1600">
              <a:latin typeface="Source Sans Pro"/>
              <a:ea typeface="Source Sans Pro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530" y="2410100"/>
            <a:ext cx="4649867" cy="47122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100530" y="7125176"/>
            <a:ext cx="674358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​</a:t>
            </a:r>
            <a:endParaRPr lang="en-US" sz="11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EE60D0-652F-0396-47E4-8D1DFCDA8341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4018"/>
            <a:ext cx="9005411" cy="635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91C53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Authoritative Digital Content Drives SEO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93790" y="1644610"/>
            <a:ext cx="13042821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Our website, </a:t>
            </a:r>
            <a:r>
              <a:rPr lang="en-US" u="sng" dirty="0">
                <a:solidFill>
                  <a:srgbClr val="0540AD"/>
                </a:solidFill>
                <a:latin typeface="Source Sans Pro"/>
                <a:ea typeface="Source Sans Pro"/>
                <a:cs typeface="Source Sans Pro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spinehealth.org</a:t>
            </a:r>
            <a:r>
              <a:rPr lang="en-US" dirty="0">
                <a:solidFill>
                  <a:srgbClr val="1E3063"/>
                </a:solidFill>
                <a:latin typeface="Source Sans Pro"/>
                <a:ea typeface="Source Sans Pro"/>
                <a:cs typeface="Source Sans Pro" pitchFamily="34" charset="-120"/>
              </a:rPr>
              <a:t> was launched in September 2019 (5 years ago)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092" y="2056567"/>
            <a:ext cx="9689275" cy="557263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3080" y="228600"/>
            <a:ext cx="1188720" cy="383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8ACB22-5A2F-92CF-8A7F-DFD0B3740AFE}"/>
              </a:ext>
            </a:extLst>
          </p:cNvPr>
          <p:cNvSpPr/>
          <p:nvPr/>
        </p:nvSpPr>
        <p:spPr>
          <a:xfrm>
            <a:off x="12704208" y="7618195"/>
            <a:ext cx="1882906" cy="54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1297</Words>
  <Application>Microsoft Office PowerPoint</Application>
  <PresentationFormat>Custom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Source Sans Pro</vt:lpstr>
      <vt:lpstr>Source Sans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Kyle Tidwell</cp:lastModifiedBy>
  <cp:revision>168</cp:revision>
  <dcterms:created xsi:type="dcterms:W3CDTF">2025-05-08T01:23:37Z</dcterms:created>
  <dcterms:modified xsi:type="dcterms:W3CDTF">2025-05-08T18:54:51Z</dcterms:modified>
</cp:coreProperties>
</file>